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93" r:id="rId6"/>
    <p:sldId id="277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60" r:id="rId23"/>
    <p:sldId id="297" r:id="rId24"/>
    <p:sldId id="268" r:id="rId25"/>
    <p:sldId id="295" r:id="rId26"/>
    <p:sldId id="296" r:id="rId27"/>
    <p:sldId id="298" r:id="rId28"/>
    <p:sldId id="264" r:id="rId29"/>
    <p:sldId id="299" r:id="rId30"/>
    <p:sldId id="271" r:id="rId31"/>
    <p:sldId id="300" r:id="rId32"/>
    <p:sldId id="294" r:id="rId33"/>
    <p:sldId id="301" r:id="rId34"/>
    <p:sldId id="302" r:id="rId35"/>
    <p:sldId id="303" r:id="rId36"/>
    <p:sldId id="274" r:id="rId37"/>
    <p:sldId id="275" r:id="rId38"/>
    <p:sldId id="276" r:id="rId39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Nanum Gothic" panose="020D0604000000000000" pitchFamily="34" charset="-127"/>
      <p:regular r:id="rId46"/>
      <p:bold r:id="rId47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4"/>
    <p:restoredTop sz="96327"/>
  </p:normalViewPr>
  <p:slideViewPr>
    <p:cSldViewPr snapToGrid="0" snapToObjects="1" showGuides="1">
      <p:cViewPr varScale="1">
        <p:scale>
          <a:sx n="218" d="100"/>
          <a:sy n="218" d="100"/>
        </p:scale>
        <p:origin x="232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A976-B5A2-1D4B-9D15-3F916629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B40DB0-CBFE-8048-9A2E-D2A96481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8125-8CD4-FD40-BFF1-6A9759BC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02CAA-9838-2246-A4CA-2ABBA556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FD75C-69E9-234B-A027-026A1480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5501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570C7-0977-F645-BA58-60CF85D5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2DE3F-ABDD-D740-9DE2-858F19788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4A316-B1D6-7643-8A6C-B9B424D1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8D1EC-8563-E44D-9397-7EB6B6DD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276C3-53B7-FD4F-8FF8-E37B776F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6207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C5CE78-4E2F-1146-A5BD-6331922A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415A53-E624-2A46-804A-AE34A028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7D923-EFD0-9541-98DB-BD7A8363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635E-A71A-FB49-8B1E-F7488F61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6D991-1C8D-6946-80E7-A3E17ECC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2663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1DFA4-ACAC-0F4A-99E2-42E6F0B3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DAB6-A100-D644-839C-EBF2F832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6D945-31D1-2041-AA1E-9CC3CD95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D3B64-AC34-9B47-B00A-F2BD5A57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668DE-95CA-E546-972A-34D47DB4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934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BE483-E184-6C4F-A684-BC2C63D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1F937-1E4D-1A47-B969-989C16E8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F9AD5-CD9A-574E-BB26-E5B106AF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2D673-7096-224B-8628-27092D43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93261-BAE8-D443-9C25-CA1EE086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8392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52401-A258-E847-A153-5D8D700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3CE0E-6CDC-BF45-BA21-1FBBDA6C3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BB626D-BDC6-4C45-9270-4B3AD4C1A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3883A-2608-6342-B8D1-FAFE096F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B858-0F8D-A642-B013-0B9BF101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A743F-0C0A-6047-BA67-67B863DF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448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6DCE-7384-0445-ADDB-50A703AD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D3831-9EE2-2848-9F15-2C007B14F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0A29E-C929-AE49-B038-410059D5D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DB3B53-17F7-CF42-87C1-EE40F128D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7F5D55-8853-354E-93DA-CDBB45794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D00C70-1E56-BE4B-9D84-7A43A8EF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23F59E-6899-C34B-B51C-E8670617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A5E1D-44E1-E444-87DD-5EA52813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6363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AFA6C-15B3-8943-882A-6F5A1B3B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A1458-7183-F649-8329-0D6364F4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506DE4-97F9-A04D-9ABC-AFDF7C19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292E0-4EC8-534F-8C6C-9024187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2217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272FF2-D42F-6641-8FFF-83FB3BBD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58433D-2602-704E-8711-34C0EA7F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2B8B6-7B6F-6C4D-9C6A-C0F7662A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007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0C355-E22B-6645-8A3A-AE340BDE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ADE690-F60D-344F-9648-BC3FE68A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0950EC-8CB3-E443-A07F-B5159EB01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3E158-15A6-D443-B1C4-82EBCA2A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3F065-107D-CE42-B4F8-E609516E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59D81E-3548-2C43-814D-37FCB51A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0100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DB640-0F85-934D-9724-306EB249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19D507-E62B-3348-A090-18EBD2C1B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7043F-16A6-C145-B3EF-2B8463CFA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4E317-41D4-E248-A1A4-F5FB6777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49DD1-1084-1E45-A0EB-953F71FC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F1D03-30B6-6645-A958-4F635DE9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777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1549EF-ABC1-1941-BC3C-73BFA5B0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E5B43-36F8-0B4B-BF80-5FED65AEB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495C2-725B-B547-ADEE-F6AE7B8D7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595F-5141-E446-88E6-A95C8C51D222}" type="datetimeFigureOut">
              <a:rPr kumimoji="1" lang="ko-Kore-US" altLang="en-US" smtClean="0"/>
              <a:t>2020. 8. 11.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CADBA-BA0E-1A4E-9D61-DA159C44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4996F-17F0-3740-A6AE-42F3B3AF1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7CBB5-2F0A-8545-97E0-61B72A11E171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1208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916D01-517B-3043-AC99-67BB541E0C75}"/>
              </a:ext>
            </a:extLst>
          </p:cNvPr>
          <p:cNvSpPr/>
          <p:nvPr/>
        </p:nvSpPr>
        <p:spPr>
          <a:xfrm>
            <a:off x="7345880" y="1452011"/>
            <a:ext cx="2854409" cy="3969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9C771-7480-9247-B151-E31FA7517D73}"/>
              </a:ext>
            </a:extLst>
          </p:cNvPr>
          <p:cNvSpPr/>
          <p:nvPr/>
        </p:nvSpPr>
        <p:spPr>
          <a:xfrm>
            <a:off x="8274978" y="1371924"/>
            <a:ext cx="1058562" cy="1601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C663E-E571-164C-BC97-3BEB1801F49C}"/>
              </a:ext>
            </a:extLst>
          </p:cNvPr>
          <p:cNvSpPr txBox="1"/>
          <p:nvPr/>
        </p:nvSpPr>
        <p:spPr>
          <a:xfrm>
            <a:off x="7549712" y="1814644"/>
            <a:ext cx="244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JAVA</a:t>
            </a:r>
            <a:r>
              <a:rPr kumimoji="1" lang="ko-KR" altLang="en-US" sz="3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기초 프로그래밍</a:t>
            </a:r>
            <a:endParaRPr kumimoji="1" lang="en-US" altLang="ko-KR" sz="3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629D7ED-6F67-9A41-9505-88178CDE1C51}"/>
              </a:ext>
            </a:extLst>
          </p:cNvPr>
          <p:cNvCxnSpPr>
            <a:cxnSpLocks/>
          </p:cNvCxnSpPr>
          <p:nvPr/>
        </p:nvCxnSpPr>
        <p:spPr>
          <a:xfrm>
            <a:off x="7464118" y="3258626"/>
            <a:ext cx="258185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90B011-D3AC-9349-9888-F3FE63DBE97A}"/>
              </a:ext>
            </a:extLst>
          </p:cNvPr>
          <p:cNvSpPr txBox="1"/>
          <p:nvPr/>
        </p:nvSpPr>
        <p:spPr>
          <a:xfrm>
            <a:off x="7549712" y="3599374"/>
            <a:ext cx="2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D2CB0-A07D-F14A-8954-63F7F38A566C}"/>
              </a:ext>
            </a:extLst>
          </p:cNvPr>
          <p:cNvSpPr txBox="1"/>
          <p:nvPr/>
        </p:nvSpPr>
        <p:spPr>
          <a:xfrm>
            <a:off x="7549712" y="3911870"/>
            <a:ext cx="2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3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1A1091B-B9F5-9D47-926F-2B0FA71C7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" t="34697" r="48" b="22222"/>
          <a:stretch/>
        </p:blipFill>
        <p:spPr>
          <a:xfrm>
            <a:off x="580292" y="2652042"/>
            <a:ext cx="8235462" cy="21397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9694985" y="2555576"/>
            <a:ext cx="1711570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“Java SE”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H="1">
            <a:off x="6535615" y="2924908"/>
            <a:ext cx="3159372" cy="796994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C2AEFA-7F45-1A46-AFFC-B5166560119C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292219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BABF89B-A4C8-C542-8148-20CE94AF1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" t="16668" b="21811"/>
          <a:stretch/>
        </p:blipFill>
        <p:spPr>
          <a:xfrm>
            <a:off x="597878" y="2417581"/>
            <a:ext cx="8235462" cy="32074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9694984" y="2555576"/>
            <a:ext cx="1963615" cy="6463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“JDK Download”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H="1">
            <a:off x="4437185" y="2924908"/>
            <a:ext cx="5257803" cy="1195754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337291-D25F-D74C-965B-6BC3A5B55F27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155994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DC1B88-D424-FF46-A8DD-666E9570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2417580"/>
            <a:ext cx="8235461" cy="38930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7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7625862" y="1528891"/>
            <a:ext cx="4507523" cy="6463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스크롤 다운 후 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“jdk-14.0.2_windows-x64_bin.exe”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690340" y="2175222"/>
            <a:ext cx="2189284" cy="3246701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91DCD4-A1F6-564D-AEFD-0A545EE88796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381964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8809892" y="1458552"/>
            <a:ext cx="3282462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Check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 </a:t>
            </a:r>
            <a:r>
              <a:rPr kumimoji="1"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Dowload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버튼 클릭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207B9-BAA5-C845-AF95-F5C3FE62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1" y="2238410"/>
            <a:ext cx="8493267" cy="374875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H="1">
            <a:off x="5756031" y="1827884"/>
            <a:ext cx="3053861" cy="2214563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4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1437471" y="5508601"/>
            <a:ext cx="4107319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다운로드 완료된 파일 실행 후 설치 진행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3AABA7-742D-4248-8299-E4376818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71" y="2077183"/>
            <a:ext cx="4658529" cy="3250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B75665-4256-A948-B144-4062E44E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7183"/>
            <a:ext cx="4549594" cy="32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7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9B04EB2-A810-DF49-A5C5-CA096AB51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62" b="30782"/>
          <a:stretch/>
        </p:blipFill>
        <p:spPr>
          <a:xfrm>
            <a:off x="964095" y="1809074"/>
            <a:ext cx="8519248" cy="35539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7645579" y="1641255"/>
            <a:ext cx="3675528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US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구글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검색창에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검색 후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페이지 접속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4683369" y="2287586"/>
            <a:ext cx="2962210" cy="795583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1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419FDD-FC82-C54E-8AB5-25C862B3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1" r="16414" b="31709"/>
          <a:stretch/>
        </p:blipFill>
        <p:spPr>
          <a:xfrm>
            <a:off x="964095" y="1395022"/>
            <a:ext cx="7566620" cy="46833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8460333" y="2299333"/>
            <a:ext cx="3675528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페이지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접속후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Download 64 bit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3094893" y="2945664"/>
            <a:ext cx="5365440" cy="2271081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2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BFED63D-C9B8-3748-A5B5-E86CBDB5D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9" r="17452" b="27575"/>
          <a:stretch/>
        </p:blipFill>
        <p:spPr>
          <a:xfrm>
            <a:off x="1075464" y="1531522"/>
            <a:ext cx="7471697" cy="44238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9105101" y="2047286"/>
            <a:ext cx="2647283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Download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4472355" y="2416618"/>
            <a:ext cx="4632746" cy="748613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62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1B1C58-4536-4746-9681-D4BD43AC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02" y="1710461"/>
            <a:ext cx="5271947" cy="44782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9105101" y="2006255"/>
            <a:ext cx="3086899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Eclipse IDE for Java ..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C21B14-17D5-FD4F-BB31-4E3A91D6873D}"/>
              </a:ext>
            </a:extLst>
          </p:cNvPr>
          <p:cNvSpPr/>
          <p:nvPr/>
        </p:nvSpPr>
        <p:spPr>
          <a:xfrm>
            <a:off x="2791713" y="2866292"/>
            <a:ext cx="3128442" cy="562708"/>
          </a:xfrm>
          <a:prstGeom prst="rect">
            <a:avLst/>
          </a:prstGeom>
          <a:noFill/>
          <a:ln w="476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6018202" y="2416618"/>
            <a:ext cx="3086899" cy="562708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5AA9F5-3321-4849-96BC-00AEC6CB6DDD}"/>
              </a:ext>
            </a:extLst>
          </p:cNvPr>
          <p:cNvSpPr txBox="1"/>
          <p:nvPr/>
        </p:nvSpPr>
        <p:spPr>
          <a:xfrm>
            <a:off x="1667802" y="1313159"/>
            <a:ext cx="4107319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다운로드 완료된 파일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89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5C18556-CEA7-0F47-A5CE-B28A382D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02" y="1710461"/>
            <a:ext cx="5271947" cy="45759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CED7BA-7732-304D-9363-C87A59B912EB}"/>
              </a:ext>
            </a:extLst>
          </p:cNvPr>
          <p:cNvSpPr/>
          <p:nvPr/>
        </p:nvSpPr>
        <p:spPr>
          <a:xfrm>
            <a:off x="3399455" y="4548231"/>
            <a:ext cx="2255952" cy="284168"/>
          </a:xfrm>
          <a:prstGeom prst="rect">
            <a:avLst/>
          </a:prstGeom>
          <a:noFill/>
          <a:ln w="476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9105101" y="2006255"/>
            <a:ext cx="3086899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INSTALL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5586046" y="2416618"/>
            <a:ext cx="3519056" cy="2065796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5AA9F5-3321-4849-96BC-00AEC6CB6DDD}"/>
              </a:ext>
            </a:extLst>
          </p:cNvPr>
          <p:cNvSpPr txBox="1"/>
          <p:nvPr/>
        </p:nvSpPr>
        <p:spPr>
          <a:xfrm>
            <a:off x="1667802" y="1313159"/>
            <a:ext cx="4107319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다운로드 완료된 파일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60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E9CF56B-F248-1543-A450-DA26526EA9D4}"/>
              </a:ext>
            </a:extLst>
          </p:cNvPr>
          <p:cNvCxnSpPr>
            <a:cxnSpLocks/>
          </p:cNvCxnSpPr>
          <p:nvPr/>
        </p:nvCxnSpPr>
        <p:spPr>
          <a:xfrm>
            <a:off x="6353503" y="1606441"/>
            <a:ext cx="45543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3C28DF-D7F3-DF42-BBA6-3A52C50AC81A}"/>
              </a:ext>
            </a:extLst>
          </p:cNvPr>
          <p:cNvSpPr txBox="1"/>
          <p:nvPr/>
        </p:nvSpPr>
        <p:spPr>
          <a:xfrm>
            <a:off x="8630697" y="810790"/>
            <a:ext cx="2304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4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학습내용</a:t>
            </a:r>
            <a:endParaRPr kumimoji="1" lang="en-US" altLang="ko-KR" sz="4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BB3FC-7D16-5F45-9FD0-7238CDB55B79}"/>
              </a:ext>
            </a:extLst>
          </p:cNvPr>
          <p:cNvSpPr txBox="1"/>
          <p:nvPr/>
        </p:nvSpPr>
        <p:spPr>
          <a:xfrm>
            <a:off x="8973271" y="1978237"/>
            <a:ext cx="191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</a:t>
            </a:r>
            <a:endParaRPr kumimoji="1" lang="en-US" altLang="ko-KR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983B1-23B3-F24A-B6D5-FEF8A37BCCD9}"/>
              </a:ext>
            </a:extLst>
          </p:cNvPr>
          <p:cNvSpPr txBox="1"/>
          <p:nvPr/>
        </p:nvSpPr>
        <p:spPr>
          <a:xfrm>
            <a:off x="8182039" y="1755031"/>
            <a:ext cx="527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322C6-0C30-8945-A669-5728C16029BC}"/>
              </a:ext>
            </a:extLst>
          </p:cNvPr>
          <p:cNvSpPr txBox="1"/>
          <p:nvPr/>
        </p:nvSpPr>
        <p:spPr>
          <a:xfrm>
            <a:off x="8445783" y="2443641"/>
            <a:ext cx="2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개발 환경 구축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432A83E-845F-8B4A-8A0F-32F15B32DBCF}"/>
              </a:ext>
            </a:extLst>
          </p:cNvPr>
          <p:cNvCxnSpPr>
            <a:cxnSpLocks/>
          </p:cNvCxnSpPr>
          <p:nvPr/>
        </p:nvCxnSpPr>
        <p:spPr>
          <a:xfrm>
            <a:off x="8182039" y="3177737"/>
            <a:ext cx="27104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A7CE9E-0730-6341-A34C-5A1A1BE72D25}"/>
              </a:ext>
            </a:extLst>
          </p:cNvPr>
          <p:cNvSpPr txBox="1"/>
          <p:nvPr/>
        </p:nvSpPr>
        <p:spPr>
          <a:xfrm>
            <a:off x="8800428" y="3372299"/>
            <a:ext cx="200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0E411E-12B1-5845-BF2F-887A60C04471}"/>
              </a:ext>
            </a:extLst>
          </p:cNvPr>
          <p:cNvSpPr txBox="1"/>
          <p:nvPr/>
        </p:nvSpPr>
        <p:spPr>
          <a:xfrm>
            <a:off x="8182039" y="3330020"/>
            <a:ext cx="527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C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F341052-CEFC-E545-9D6B-A13F46DD091F}"/>
              </a:ext>
            </a:extLst>
          </p:cNvPr>
          <p:cNvCxnSpPr>
            <a:cxnSpLocks/>
          </p:cNvCxnSpPr>
          <p:nvPr/>
        </p:nvCxnSpPr>
        <p:spPr>
          <a:xfrm>
            <a:off x="8182039" y="4752726"/>
            <a:ext cx="271048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90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28A6C8-5BA9-9448-838D-D2B2EF6D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02" y="1710461"/>
            <a:ext cx="5271947" cy="47382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3C6FB8-183B-6647-9A0E-ABEC4E08152A}"/>
              </a:ext>
            </a:extLst>
          </p:cNvPr>
          <p:cNvSpPr txBox="1"/>
          <p:nvPr/>
        </p:nvSpPr>
        <p:spPr>
          <a:xfrm>
            <a:off x="9105101" y="2006255"/>
            <a:ext cx="3086899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Accept Now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H="1">
            <a:off x="5247296" y="2416618"/>
            <a:ext cx="3857806" cy="2806013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5AA9F5-3321-4849-96BC-00AEC6CB6DDD}"/>
              </a:ext>
            </a:extLst>
          </p:cNvPr>
          <p:cNvSpPr txBox="1"/>
          <p:nvPr/>
        </p:nvSpPr>
        <p:spPr>
          <a:xfrm>
            <a:off x="1667802" y="1313159"/>
            <a:ext cx="4107319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다운로드 완료된 파일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612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이클립스 설치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152CBD-4988-7F45-A7AE-1465B7AFCEF4}"/>
              </a:ext>
            </a:extLst>
          </p:cNvPr>
          <p:cNvCxnSpPr>
            <a:cxnSpLocks/>
          </p:cNvCxnSpPr>
          <p:nvPr/>
        </p:nvCxnSpPr>
        <p:spPr>
          <a:xfrm flipV="1">
            <a:off x="4825723" y="3440723"/>
            <a:ext cx="1997108" cy="1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5AA9F5-3321-4849-96BC-00AEC6CB6DDD}"/>
              </a:ext>
            </a:extLst>
          </p:cNvPr>
          <p:cNvSpPr txBox="1"/>
          <p:nvPr/>
        </p:nvSpPr>
        <p:spPr>
          <a:xfrm>
            <a:off x="1667802" y="1313159"/>
            <a:ext cx="4107319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다운로드 완료된 파일 </a:t>
            </a:r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실행후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C8A40E-26C1-B14C-87FB-151A013DC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9" t="22437" r="23947" b="17257"/>
          <a:stretch/>
        </p:blipFill>
        <p:spPr>
          <a:xfrm>
            <a:off x="1629755" y="2259351"/>
            <a:ext cx="2965503" cy="3044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C4B947-EA61-DB49-8567-538780E47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7" t="11626" r="30480" b="17120"/>
          <a:stretch/>
        </p:blipFill>
        <p:spPr>
          <a:xfrm>
            <a:off x="7053296" y="2259351"/>
            <a:ext cx="2965503" cy="30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5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8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Java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8AF36B-5448-F24F-922C-7B2943026AF2}"/>
              </a:ext>
            </a:extLst>
          </p:cNvPr>
          <p:cNvSpPr/>
          <p:nvPr/>
        </p:nvSpPr>
        <p:spPr>
          <a:xfrm>
            <a:off x="1855860" y="1682491"/>
            <a:ext cx="5799309" cy="370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pPr>
              <a:lnSpc>
                <a:spcPct val="150000"/>
              </a:lnSpc>
            </a:pPr>
            <a:endParaRPr kumimoji="1" lang="en-US" altLang="ko-Kore-US" sz="20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JAVA”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88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시작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8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입력하기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D2A36-DC48-294E-AEB1-D8B176ACB308}"/>
              </a:ext>
            </a:extLst>
          </p:cNvPr>
          <p:cNvSpPr/>
          <p:nvPr/>
        </p:nvSpPr>
        <p:spPr>
          <a:xfrm>
            <a:off x="1600200" y="1710460"/>
            <a:ext cx="8340969" cy="4399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Import </a:t>
            </a:r>
            <a:r>
              <a:rPr kumimoji="1" lang="en-US" altLang="ko-Kore-US" sz="24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java.util.Scanner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public static void main(String[] </a:t>
            </a:r>
            <a:r>
              <a:rPr kumimoji="1" lang="en-US" altLang="ko-Kore-US" sz="24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	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Scanner scan  = new Scanner(</a:t>
            </a:r>
            <a:r>
              <a:rPr kumimoji="1" lang="en-US" altLang="ko-Kore-US" sz="24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System.in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String name = </a:t>
            </a:r>
            <a:r>
              <a:rPr kumimoji="1" lang="en-US" altLang="ko-Kore-US" sz="24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scan.nextLine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en-US" altLang="ko-Kore-US" sz="24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”+name </a:t>
            </a:r>
            <a:r>
              <a:rPr kumimoji="1" lang="en-US" altLang="ko-Kore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03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CAA84-AA25-2544-9EC1-B15A1FFADB00}"/>
              </a:ext>
            </a:extLst>
          </p:cNvPr>
          <p:cNvSpPr>
            <a:spLocks/>
          </p:cNvSpPr>
          <p:nvPr/>
        </p:nvSpPr>
        <p:spPr>
          <a:xfrm>
            <a:off x="4978894" y="1987427"/>
            <a:ext cx="2234212" cy="2234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06203-B693-CF4B-B67E-5299E4ABAC30}"/>
              </a:ext>
            </a:extLst>
          </p:cNvPr>
          <p:cNvSpPr txBox="1"/>
          <p:nvPr/>
        </p:nvSpPr>
        <p:spPr>
          <a:xfrm>
            <a:off x="4978892" y="4456936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A24CF-417B-9C4E-8BC7-C35B2B54A3CC}"/>
              </a:ext>
            </a:extLst>
          </p:cNvPr>
          <p:cNvSpPr txBox="1"/>
          <p:nvPr/>
        </p:nvSpPr>
        <p:spPr>
          <a:xfrm>
            <a:off x="4978892" y="4852911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이해 및 기초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82E6812-F80B-364F-99BD-D32C02FCC4F9}"/>
              </a:ext>
            </a:extLst>
          </p:cNvPr>
          <p:cNvCxnSpPr>
            <a:cxnSpLocks/>
          </p:cNvCxnSpPr>
          <p:nvPr/>
        </p:nvCxnSpPr>
        <p:spPr>
          <a:xfrm>
            <a:off x="4978894" y="5402774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2A0C67F-910D-A349-B3ED-1DBD40FA1A8F}"/>
              </a:ext>
            </a:extLst>
          </p:cNvPr>
          <p:cNvCxnSpPr>
            <a:cxnSpLocks/>
          </p:cNvCxnSpPr>
          <p:nvPr/>
        </p:nvCxnSpPr>
        <p:spPr>
          <a:xfrm>
            <a:off x="4978894" y="4339287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7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1975228" y="217535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F0F06C2-E5C5-C44D-A07C-43744AA2E601}"/>
              </a:ext>
            </a:extLst>
          </p:cNvPr>
          <p:cNvSpPr/>
          <p:nvPr/>
        </p:nvSpPr>
        <p:spPr>
          <a:xfrm>
            <a:off x="5422900" y="2579251"/>
            <a:ext cx="1346200" cy="1346200"/>
          </a:xfrm>
          <a:prstGeom prst="ellipse">
            <a:avLst/>
          </a:prstGeom>
          <a:noFill/>
          <a:ln w="222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</a:t>
            </a:r>
            <a:endParaRPr kumimoji="1" lang="en-US" altLang="ko-Kore-US" sz="1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ore-US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컴파일러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9BE9D8-C2C7-424C-8011-35178B4AD99E}"/>
              </a:ext>
            </a:extLst>
          </p:cNvPr>
          <p:cNvSpPr txBox="1"/>
          <p:nvPr/>
        </p:nvSpPr>
        <p:spPr>
          <a:xfrm>
            <a:off x="2346274" y="4403834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Source </a:t>
            </a:r>
          </a:p>
          <a:p>
            <a:pPr algn="ctr"/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Code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E3F1-6E58-7A44-AD03-B28DCB1099AE}"/>
              </a:ext>
            </a:extLst>
          </p:cNvPr>
          <p:cNvSpPr/>
          <p:nvPr/>
        </p:nvSpPr>
        <p:spPr>
          <a:xfrm>
            <a:off x="1407140" y="2381900"/>
            <a:ext cx="2802301" cy="1740902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Main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public static void main(String[] </a:t>
            </a:r>
            <a:r>
              <a:rPr kumimoji="1" lang="en-US" altLang="ko-Kore-US" sz="1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1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JAVA”</a:t>
            </a: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8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A4538-B5E2-294C-88ED-E12AECDABFD3}"/>
              </a:ext>
            </a:extLst>
          </p:cNvPr>
          <p:cNvSpPr txBox="1"/>
          <p:nvPr/>
        </p:nvSpPr>
        <p:spPr>
          <a:xfrm>
            <a:off x="2475689" y="547839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설계도</a:t>
            </a:r>
            <a:endParaRPr kumimoji="1" lang="ko-Kore-US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등호 8">
            <a:extLst>
              <a:ext uri="{FF2B5EF4-FFF2-40B4-BE49-F238E27FC236}">
                <a16:creationId xmlns:a16="http://schemas.microsoft.com/office/drawing/2014/main" id="{A94F6132-01AB-2749-9B63-4A5B6C6CBA56}"/>
              </a:ext>
            </a:extLst>
          </p:cNvPr>
          <p:cNvSpPr/>
          <p:nvPr/>
        </p:nvSpPr>
        <p:spPr>
          <a:xfrm rot="5400000">
            <a:off x="2624114" y="5083378"/>
            <a:ext cx="417664" cy="329354"/>
          </a:xfrm>
          <a:prstGeom prst="mathEqual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119EEF-54AE-5443-96F7-868B8C5CA03F}"/>
              </a:ext>
            </a:extLst>
          </p:cNvPr>
          <p:cNvSpPr/>
          <p:nvPr/>
        </p:nvSpPr>
        <p:spPr>
          <a:xfrm>
            <a:off x="7914360" y="2381900"/>
            <a:ext cx="2802301" cy="1740902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Hello</a:t>
            </a:r>
            <a:r>
              <a:rPr kumimoji="1" lang="ko-KR" altLang="en-US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JAVA</a:t>
            </a:r>
            <a:endParaRPr kumimoji="1" lang="ko-Kore-US" altLang="en-US" sz="8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719C11-3249-9A45-81E9-96DBBCA3819F}"/>
              </a:ext>
            </a:extLst>
          </p:cNvPr>
          <p:cNvSpPr txBox="1"/>
          <p:nvPr/>
        </p:nvSpPr>
        <p:spPr>
          <a:xfrm>
            <a:off x="8615639" y="4394711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Application</a:t>
            </a:r>
          </a:p>
          <a:p>
            <a:pPr algn="ctr"/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Program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65F01-3095-B944-88E0-98A34DFA12A4}"/>
              </a:ext>
            </a:extLst>
          </p:cNvPr>
          <p:cNvSpPr txBox="1"/>
          <p:nvPr/>
        </p:nvSpPr>
        <p:spPr>
          <a:xfrm>
            <a:off x="5679058" y="454233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번역기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D1390-B5B9-E549-A090-F1DF84E17490}"/>
              </a:ext>
            </a:extLst>
          </p:cNvPr>
          <p:cNvSpPr txBox="1"/>
          <p:nvPr/>
        </p:nvSpPr>
        <p:spPr>
          <a:xfrm>
            <a:off x="9073591" y="547839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결과물</a:t>
            </a:r>
            <a:endParaRPr kumimoji="1" lang="ko-Kore-US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등호 32">
            <a:extLst>
              <a:ext uri="{FF2B5EF4-FFF2-40B4-BE49-F238E27FC236}">
                <a16:creationId xmlns:a16="http://schemas.microsoft.com/office/drawing/2014/main" id="{6FB1329F-AC81-F742-AB13-99AC248C6925}"/>
              </a:ext>
            </a:extLst>
          </p:cNvPr>
          <p:cNvSpPr/>
          <p:nvPr/>
        </p:nvSpPr>
        <p:spPr>
          <a:xfrm rot="5400000">
            <a:off x="9175124" y="5083378"/>
            <a:ext cx="417664" cy="329354"/>
          </a:xfrm>
          <a:prstGeom prst="mathEqual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9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1975228" y="217535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691467-4FA1-AE45-AD64-39D7D3D7C4FF}"/>
              </a:ext>
            </a:extLst>
          </p:cNvPr>
          <p:cNvSpPr/>
          <p:nvPr/>
        </p:nvSpPr>
        <p:spPr>
          <a:xfrm>
            <a:off x="5070229" y="5169877"/>
            <a:ext cx="2051539" cy="539262"/>
          </a:xfrm>
          <a:prstGeom prst="rect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Computer</a:t>
            </a:r>
            <a:endParaRPr kumimoji="1" lang="ko-Kore-US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42A175-C598-8B4B-8C14-05FB7D538F77}"/>
              </a:ext>
            </a:extLst>
          </p:cNvPr>
          <p:cNvSpPr/>
          <p:nvPr/>
        </p:nvSpPr>
        <p:spPr>
          <a:xfrm>
            <a:off x="5070228" y="4360985"/>
            <a:ext cx="2051539" cy="539262"/>
          </a:xfrm>
          <a:prstGeom prst="rect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</a:t>
            </a:r>
            <a:endParaRPr kumimoji="1" lang="ko-Kore-US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A2EA7C-9162-E84D-B740-D363AF28CF49}"/>
              </a:ext>
            </a:extLst>
          </p:cNvPr>
          <p:cNvSpPr/>
          <p:nvPr/>
        </p:nvSpPr>
        <p:spPr>
          <a:xfrm>
            <a:off x="5070229" y="1418492"/>
            <a:ext cx="2051540" cy="539262"/>
          </a:xfrm>
          <a:prstGeom prst="rect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JAVA Source Code</a:t>
            </a:r>
            <a:endParaRPr kumimoji="1" lang="ko-Kore-US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CEC27F-50C1-0443-94E8-E48F2DA02E94}"/>
              </a:ext>
            </a:extLst>
          </p:cNvPr>
          <p:cNvSpPr/>
          <p:nvPr/>
        </p:nvSpPr>
        <p:spPr>
          <a:xfrm>
            <a:off x="5070230" y="2658073"/>
            <a:ext cx="2051540" cy="539262"/>
          </a:xfrm>
          <a:prstGeom prst="rect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JAVA Application</a:t>
            </a:r>
            <a:endParaRPr kumimoji="1" lang="ko-Kore-US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E2B9C-5F8D-2040-B5A6-2D755668B3A7}"/>
              </a:ext>
            </a:extLst>
          </p:cNvPr>
          <p:cNvSpPr txBox="1"/>
          <p:nvPr/>
        </p:nvSpPr>
        <p:spPr>
          <a:xfrm>
            <a:off x="7121767" y="1503457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.java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확장자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3F203-B37A-CC4F-8B4D-337DF1F958CF}"/>
              </a:ext>
            </a:extLst>
          </p:cNvPr>
          <p:cNvSpPr txBox="1"/>
          <p:nvPr/>
        </p:nvSpPr>
        <p:spPr>
          <a:xfrm>
            <a:off x="7121767" y="2743038"/>
            <a:ext cx="15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.Class</a:t>
            </a:r>
            <a:r>
              <a:rPr kumimoji="1" lang="en-US" altLang="ko-Kore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확장자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B0AE78B-2313-B345-B93D-86913070677D}"/>
              </a:ext>
            </a:extLst>
          </p:cNvPr>
          <p:cNvCxnSpPr/>
          <p:nvPr/>
        </p:nvCxnSpPr>
        <p:spPr>
          <a:xfrm>
            <a:off x="6096000" y="2121877"/>
            <a:ext cx="0" cy="392723"/>
          </a:xfrm>
          <a:prstGeom prst="straightConnector1">
            <a:avLst/>
          </a:prstGeom>
          <a:ln w="254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B8BB65-8C73-6D4C-9D0F-C91F9A7100AF}"/>
              </a:ext>
            </a:extLst>
          </p:cNvPr>
          <p:cNvCxnSpPr>
            <a:cxnSpLocks/>
          </p:cNvCxnSpPr>
          <p:nvPr/>
        </p:nvCxnSpPr>
        <p:spPr>
          <a:xfrm flipH="1">
            <a:off x="6096000" y="3429000"/>
            <a:ext cx="5862" cy="720969"/>
          </a:xfrm>
          <a:prstGeom prst="straightConnector1">
            <a:avLst/>
          </a:prstGeom>
          <a:ln w="254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BB6B40-93FC-824A-823F-FD718EB03357}"/>
              </a:ext>
            </a:extLst>
          </p:cNvPr>
          <p:cNvSpPr txBox="1"/>
          <p:nvPr/>
        </p:nvSpPr>
        <p:spPr>
          <a:xfrm>
            <a:off x="6164454" y="212187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Compile</a:t>
            </a:r>
            <a:endParaRPr kumimoji="1" lang="ko-Kore-US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1DE16-8BC7-BB40-B5D5-58741B30B813}"/>
              </a:ext>
            </a:extLst>
          </p:cNvPr>
          <p:cNvSpPr txBox="1"/>
          <p:nvPr/>
        </p:nvSpPr>
        <p:spPr>
          <a:xfrm>
            <a:off x="6223069" y="356096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Run</a:t>
            </a: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393569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1975228" y="217535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FDEC23-42AE-5641-A319-96208A5229DD}"/>
              </a:ext>
            </a:extLst>
          </p:cNvPr>
          <p:cNvSpPr txBox="1"/>
          <p:nvPr/>
        </p:nvSpPr>
        <p:spPr>
          <a:xfrm>
            <a:off x="1382826" y="1866658"/>
            <a:ext cx="9818573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가상 기계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 </a:t>
            </a:r>
            <a:r>
              <a:rPr kumimoji="1" lang="en-US" altLang="ko-KR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Virual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Machine)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컴파일러가 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바이트 코드로 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변환 후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JVM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실행</a:t>
            </a:r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바이트 코드를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CPU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직접 실행 </a:t>
            </a:r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 -&gt; JVM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의해 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인터프리터 방식으로 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한 </a:t>
            </a:r>
            <a:r>
              <a:rPr kumimoji="1"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명령씩</a:t>
            </a:r>
            <a:r>
              <a:rPr kumimoji="1"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해석되어 실행 </a:t>
            </a:r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67FF4-72F7-1B4F-8DFB-A494DDCC4A5F}"/>
              </a:ext>
            </a:extLst>
          </p:cNvPr>
          <p:cNvSpPr txBox="1"/>
          <p:nvPr/>
        </p:nvSpPr>
        <p:spPr>
          <a:xfrm>
            <a:off x="1769326" y="4736036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Hello.java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Test.java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Util.java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5C1C93-917B-0045-8EB9-14C63E70CFCA}"/>
              </a:ext>
            </a:extLst>
          </p:cNvPr>
          <p:cNvSpPr/>
          <p:nvPr/>
        </p:nvSpPr>
        <p:spPr>
          <a:xfrm>
            <a:off x="1639171" y="4498930"/>
            <a:ext cx="1397537" cy="1397537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0F06C2-E5C5-C44D-A07C-43744AA2E601}"/>
              </a:ext>
            </a:extLst>
          </p:cNvPr>
          <p:cNvSpPr/>
          <p:nvPr/>
        </p:nvSpPr>
        <p:spPr>
          <a:xfrm>
            <a:off x="4107894" y="4498932"/>
            <a:ext cx="1346200" cy="1346200"/>
          </a:xfrm>
          <a:prstGeom prst="ellipse">
            <a:avLst/>
          </a:prstGeom>
          <a:noFill/>
          <a:ln w="222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자바</a:t>
            </a:r>
            <a:endParaRPr kumimoji="1" lang="en-US" altLang="ko-Kore-US" sz="14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ore-US" altLang="en-US" sz="14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컴파일러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9426E8-14B5-6E40-BC79-3A0B81456AB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036708" y="5184867"/>
            <a:ext cx="1069661" cy="128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5081EA-29B7-CE4C-9705-FC61FC585DAB}"/>
              </a:ext>
            </a:extLst>
          </p:cNvPr>
          <p:cNvCxnSpPr>
            <a:cxnSpLocks/>
          </p:cNvCxnSpPr>
          <p:nvPr/>
        </p:nvCxnSpPr>
        <p:spPr>
          <a:xfrm flipV="1">
            <a:off x="5511800" y="5184867"/>
            <a:ext cx="1069661" cy="128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3B2155-45D3-D24F-AD1C-1F8F7B873BD8}"/>
              </a:ext>
            </a:extLst>
          </p:cNvPr>
          <p:cNvSpPr txBox="1"/>
          <p:nvPr/>
        </p:nvSpPr>
        <p:spPr>
          <a:xfrm>
            <a:off x="6804563" y="4736036"/>
            <a:ext cx="128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Hello.class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Test.class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ore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Util.class</a:t>
            </a:r>
            <a:endParaRPr kumimoji="1" lang="en-US" altLang="ko-Kore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2B8078-89D1-884D-95A1-0C7D82B2D814}"/>
              </a:ext>
            </a:extLst>
          </p:cNvPr>
          <p:cNvSpPr/>
          <p:nvPr/>
        </p:nvSpPr>
        <p:spPr>
          <a:xfrm>
            <a:off x="6674408" y="4498930"/>
            <a:ext cx="1397537" cy="1397537"/>
          </a:xfrm>
          <a:prstGeom prst="rect">
            <a:avLst/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6FC7E-4FBE-CD47-9DC9-243CCD3C8348}"/>
              </a:ext>
            </a:extLst>
          </p:cNvPr>
          <p:cNvSpPr txBox="1"/>
          <p:nvPr/>
        </p:nvSpPr>
        <p:spPr>
          <a:xfrm>
            <a:off x="6678206" y="613357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바이트 코드</a:t>
            </a:r>
            <a:endParaRPr kumimoji="1" lang="ko-Kore-US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9BE9D8-C2C7-424C-8011-35178B4AD99E}"/>
              </a:ext>
            </a:extLst>
          </p:cNvPr>
          <p:cNvSpPr txBox="1"/>
          <p:nvPr/>
        </p:nvSpPr>
        <p:spPr>
          <a:xfrm>
            <a:off x="1783941" y="606377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 코드</a:t>
            </a:r>
            <a:endParaRPr kumimoji="1" lang="ko-Kore-US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4B2F778-C685-EF46-B449-13776783E171}"/>
              </a:ext>
            </a:extLst>
          </p:cNvPr>
          <p:cNvCxnSpPr>
            <a:cxnSpLocks/>
          </p:cNvCxnSpPr>
          <p:nvPr/>
        </p:nvCxnSpPr>
        <p:spPr>
          <a:xfrm flipV="1">
            <a:off x="8164892" y="4838700"/>
            <a:ext cx="1258508" cy="34616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13377B-BEA4-D244-B71F-EAD66C6E1721}"/>
              </a:ext>
            </a:extLst>
          </p:cNvPr>
          <p:cNvSpPr/>
          <p:nvPr/>
        </p:nvSpPr>
        <p:spPr>
          <a:xfrm>
            <a:off x="9494594" y="4479854"/>
            <a:ext cx="1600200" cy="4815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/>
              <a:t>JVM</a:t>
            </a:r>
            <a:endParaRPr kumimoji="1" lang="ko-Kore-US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1AAA03-D04E-C640-BDFC-395748A93936}"/>
              </a:ext>
            </a:extLst>
          </p:cNvPr>
          <p:cNvSpPr/>
          <p:nvPr/>
        </p:nvSpPr>
        <p:spPr>
          <a:xfrm>
            <a:off x="9494594" y="4961390"/>
            <a:ext cx="1600200" cy="481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dirty="0"/>
              <a:t>운영체제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6063AC-AA1E-E547-9FD9-D485059DCC1E}"/>
              </a:ext>
            </a:extLst>
          </p:cNvPr>
          <p:cNvSpPr/>
          <p:nvPr/>
        </p:nvSpPr>
        <p:spPr>
          <a:xfrm>
            <a:off x="9494594" y="5442926"/>
            <a:ext cx="1600200" cy="4815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/>
              <a:t>H/W</a:t>
            </a:r>
            <a:endParaRPr kumimoji="1" lang="ko-Kore-US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922CC-4D71-DB41-A4F8-D9565AE2C1F6}"/>
              </a:ext>
            </a:extLst>
          </p:cNvPr>
          <p:cNvSpPr txBox="1"/>
          <p:nvPr/>
        </p:nvSpPr>
        <p:spPr>
          <a:xfrm>
            <a:off x="8126874" y="446677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Loading</a:t>
            </a:r>
            <a:endParaRPr kumimoji="1" lang="ko-Kore-US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56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1975228" y="217535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기본구조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A44F21-71EA-4E41-83C4-72CF004ADE8D}"/>
              </a:ext>
            </a:extLst>
          </p:cNvPr>
          <p:cNvSpPr/>
          <p:nvPr/>
        </p:nvSpPr>
        <p:spPr>
          <a:xfrm>
            <a:off x="2531189" y="1560830"/>
            <a:ext cx="7129622" cy="4429208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Test {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static int </a:t>
            </a:r>
            <a:r>
              <a:rPr kumimoji="1" lang="en-US" altLang="ko-KR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calData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(int </a:t>
            </a:r>
            <a:r>
              <a:rPr kumimoji="1" lang="en-US" altLang="ko-KR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valueA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int </a:t>
            </a:r>
            <a:r>
              <a:rPr kumimoji="1" lang="en-US" altLang="ko-KR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valueB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return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valueA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+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valueB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public static void main(String[]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“Hello JAVA”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calData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(3,5)); // 3+5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오른쪽 중괄호[R] 5">
            <a:extLst>
              <a:ext uri="{FF2B5EF4-FFF2-40B4-BE49-F238E27FC236}">
                <a16:creationId xmlns:a16="http://schemas.microsoft.com/office/drawing/2014/main" id="{E5257F83-B431-BA4C-9D9C-FE55B13910B2}"/>
              </a:ext>
            </a:extLst>
          </p:cNvPr>
          <p:cNvSpPr/>
          <p:nvPr/>
        </p:nvSpPr>
        <p:spPr>
          <a:xfrm rot="10800000">
            <a:off x="1928191" y="3851032"/>
            <a:ext cx="767862" cy="13721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5" name="오른쪽 중괄호[R] 24">
            <a:extLst>
              <a:ext uri="{FF2B5EF4-FFF2-40B4-BE49-F238E27FC236}">
                <a16:creationId xmlns:a16="http://schemas.microsoft.com/office/drawing/2014/main" id="{FD663D91-F0AA-E94D-81C4-970B5E7C626F}"/>
              </a:ext>
            </a:extLst>
          </p:cNvPr>
          <p:cNvSpPr/>
          <p:nvPr/>
        </p:nvSpPr>
        <p:spPr>
          <a:xfrm rot="10800000">
            <a:off x="1845759" y="2462939"/>
            <a:ext cx="767862" cy="889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C1A01-ED71-BE4C-8ED8-E4DBDA091722}"/>
              </a:ext>
            </a:extLst>
          </p:cNvPr>
          <p:cNvSpPr txBox="1"/>
          <p:nvPr/>
        </p:nvSpPr>
        <p:spPr>
          <a:xfrm>
            <a:off x="1051027" y="43524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dirty="0"/>
              <a:t>메소드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C06A8-6821-4A45-B748-D29B5BE13590}"/>
              </a:ext>
            </a:extLst>
          </p:cNvPr>
          <p:cNvSpPr txBox="1"/>
          <p:nvPr/>
        </p:nvSpPr>
        <p:spPr>
          <a:xfrm>
            <a:off x="1051026" y="27971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dirty="0"/>
              <a:t>메소드</a:t>
            </a:r>
          </a:p>
        </p:txBody>
      </p: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62827857-568C-9F4E-B1D3-4DA4CE15B66A}"/>
              </a:ext>
            </a:extLst>
          </p:cNvPr>
          <p:cNvSpPr/>
          <p:nvPr/>
        </p:nvSpPr>
        <p:spPr>
          <a:xfrm>
            <a:off x="9431471" y="1922586"/>
            <a:ext cx="767862" cy="3956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AEA3AE-5B6B-414B-BCEA-E937FA205577}"/>
              </a:ext>
            </a:extLst>
          </p:cNvPr>
          <p:cNvSpPr txBox="1"/>
          <p:nvPr/>
        </p:nvSpPr>
        <p:spPr>
          <a:xfrm>
            <a:off x="10199333" y="37407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클래스</a:t>
            </a: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2802834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1975228" y="217535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0" y="614869"/>
            <a:ext cx="2281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기본구조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879E3BA-5053-8844-BE46-8456A68ADA0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51470" y="1328973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 만들기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Hello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이름의 클래스 선언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키워드로 클래스 선언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public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으로 선언하면 다른 클래스에서 접근 가능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 코드는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{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}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내에 모두 작성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주석문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//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한 라인 주석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/*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여러 행 주석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*/</a:t>
            </a:r>
          </a:p>
          <a:p>
            <a:pPr lvl="1"/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주석문은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코드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컴파일시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제외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main()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프로그램은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main()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 실행 시작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public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static void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으로 선언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String[]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실행 인자를 전달 받음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535BF767-A0E9-F542-AE2E-77858F24B189}"/>
              </a:ext>
            </a:extLst>
          </p:cNvPr>
          <p:cNvSpPr txBox="1">
            <a:spLocks/>
          </p:cNvSpPr>
          <p:nvPr/>
        </p:nvSpPr>
        <p:spPr>
          <a:xfrm>
            <a:off x="6096000" y="1328973"/>
            <a:ext cx="4299099" cy="53114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C/C++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에서의 함수를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메소드로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지칭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 바깥에 작성할 수 없음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호출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sum()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호춯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sum()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호출 시 변수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값과 정수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전달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sum()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n, m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각각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20, 10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값 전달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sum()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은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과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값을 더한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30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리턴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정수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30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전달받음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AB9DA-F7DA-6B42-9F93-C32746277EAE}"/>
              </a:ext>
            </a:extLst>
          </p:cNvPr>
          <p:cNvSpPr txBox="1"/>
          <p:nvPr/>
        </p:nvSpPr>
        <p:spPr>
          <a:xfrm>
            <a:off x="2623362" y="1828939"/>
            <a:ext cx="2659024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class Hello {</a:t>
            </a:r>
          </a:p>
          <a:p>
            <a:r>
              <a:rPr lang="en-US" altLang="ko-KR" sz="1100" dirty="0"/>
              <a:t> 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C193C-4170-094B-B7BE-AF2BDD25BDF3}"/>
              </a:ext>
            </a:extLst>
          </p:cNvPr>
          <p:cNvSpPr txBox="1"/>
          <p:nvPr/>
        </p:nvSpPr>
        <p:spPr>
          <a:xfrm>
            <a:off x="2623362" y="5098140"/>
            <a:ext cx="2659024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DAA1B-D39B-884A-942F-B37788892547}"/>
              </a:ext>
            </a:extLst>
          </p:cNvPr>
          <p:cNvSpPr txBox="1"/>
          <p:nvPr/>
        </p:nvSpPr>
        <p:spPr>
          <a:xfrm>
            <a:off x="6854811" y="3429000"/>
            <a:ext cx="2601408" cy="281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/>
              <a:t>s = sum(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, 10);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3718D-F1F3-DE40-9B24-972310D1707F}"/>
              </a:ext>
            </a:extLst>
          </p:cNvPr>
          <p:cNvSpPr txBox="1"/>
          <p:nvPr/>
        </p:nvSpPr>
        <p:spPr>
          <a:xfrm>
            <a:off x="6854811" y="1888493"/>
            <a:ext cx="2601408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879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CAA84-AA25-2544-9EC1-B15A1FFADB00}"/>
              </a:ext>
            </a:extLst>
          </p:cNvPr>
          <p:cNvSpPr>
            <a:spLocks/>
          </p:cNvSpPr>
          <p:nvPr/>
        </p:nvSpPr>
        <p:spPr>
          <a:xfrm>
            <a:off x="4978894" y="1987427"/>
            <a:ext cx="2234212" cy="2234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06203-B693-CF4B-B67E-5299E4ABAC30}"/>
              </a:ext>
            </a:extLst>
          </p:cNvPr>
          <p:cNvSpPr txBox="1"/>
          <p:nvPr/>
        </p:nvSpPr>
        <p:spPr>
          <a:xfrm>
            <a:off x="4978892" y="4456936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A24CF-417B-9C4E-8BC7-C35B2B54A3CC}"/>
              </a:ext>
            </a:extLst>
          </p:cNvPr>
          <p:cNvSpPr txBox="1"/>
          <p:nvPr/>
        </p:nvSpPr>
        <p:spPr>
          <a:xfrm>
            <a:off x="4978892" y="4852911"/>
            <a:ext cx="223421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개발 환경 구축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82E6812-F80B-364F-99BD-D32C02FCC4F9}"/>
              </a:ext>
            </a:extLst>
          </p:cNvPr>
          <p:cNvCxnSpPr>
            <a:cxnSpLocks/>
          </p:cNvCxnSpPr>
          <p:nvPr/>
        </p:nvCxnSpPr>
        <p:spPr>
          <a:xfrm>
            <a:off x="4978894" y="5402774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2A0C67F-910D-A349-B3ED-1DBD40FA1A8F}"/>
              </a:ext>
            </a:extLst>
          </p:cNvPr>
          <p:cNvCxnSpPr>
            <a:cxnSpLocks/>
          </p:cNvCxnSpPr>
          <p:nvPr/>
        </p:nvCxnSpPr>
        <p:spPr>
          <a:xfrm>
            <a:off x="4978894" y="4339287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7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0" y="218895"/>
            <a:ext cx="219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84DF46-CC65-2541-A91E-C8E36307130C}"/>
              </a:ext>
            </a:extLst>
          </p:cNvPr>
          <p:cNvSpPr txBox="1"/>
          <p:nvPr/>
        </p:nvSpPr>
        <p:spPr>
          <a:xfrm>
            <a:off x="6434203" y="2161073"/>
            <a:ext cx="499579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</a:t>
            </a:r>
            <a:r>
              <a:rPr kumimoji="1"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(Variable)?</a:t>
            </a:r>
          </a:p>
          <a:p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데이터의 저장과 참조를 위해 할당된 메모리 공간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프로그램이 실행되는 동안에 언제든지 저장된 값이 변경될 수 있는 공간을 의미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2C421-DE59-8A4B-A829-52E5529F7D93}"/>
              </a:ext>
            </a:extLst>
          </p:cNvPr>
          <p:cNvSpPr txBox="1"/>
          <p:nvPr/>
        </p:nvSpPr>
        <p:spPr>
          <a:xfrm>
            <a:off x="6434203" y="4086674"/>
            <a:ext cx="589749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상수</a:t>
            </a:r>
            <a:r>
              <a:rPr kumimoji="1"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(Constants)?</a:t>
            </a:r>
          </a:p>
          <a:p>
            <a:endParaRPr kumimoji="1" lang="en-US" altLang="ko-KR" sz="11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한 번 정해지면 고정된 값을 의미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변하지 않는 값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7A7D6-20EA-1F42-966A-30EAB5A17F2E}"/>
              </a:ext>
            </a:extLst>
          </p:cNvPr>
          <p:cNvSpPr txBox="1"/>
          <p:nvPr/>
        </p:nvSpPr>
        <p:spPr>
          <a:xfrm>
            <a:off x="762000" y="5240126"/>
            <a:ext cx="471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4000" dirty="0">
                <a:solidFill>
                  <a:schemeClr val="accent1"/>
                </a:solidFill>
              </a:rPr>
              <a:t>ABC(</a:t>
            </a:r>
            <a:r>
              <a:rPr kumimoji="1" lang="ko-KR" altLang="en-US" sz="4000" dirty="0">
                <a:solidFill>
                  <a:schemeClr val="accent1"/>
                </a:solidFill>
              </a:rPr>
              <a:t>변수</a:t>
            </a:r>
            <a:r>
              <a:rPr kumimoji="1" lang="en-US" altLang="ko-KR" sz="4000" dirty="0">
                <a:solidFill>
                  <a:schemeClr val="accent1"/>
                </a:solidFill>
              </a:rPr>
              <a:t>)</a:t>
            </a:r>
            <a:r>
              <a:rPr kumimoji="1" lang="ko-KR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ko-KR" sz="4000" dirty="0">
                <a:solidFill>
                  <a:schemeClr val="accent1"/>
                </a:solidFill>
              </a:rPr>
              <a:t>=</a:t>
            </a:r>
            <a:r>
              <a:rPr kumimoji="1" lang="ko-KR" altLang="en-US" sz="4000" dirty="0">
                <a:solidFill>
                  <a:schemeClr val="accent1"/>
                </a:solidFill>
              </a:rPr>
              <a:t> </a:t>
            </a:r>
            <a:r>
              <a:rPr kumimoji="1" lang="en-US" altLang="ko-KR" sz="4000" dirty="0">
                <a:solidFill>
                  <a:schemeClr val="accent1"/>
                </a:solidFill>
              </a:rPr>
              <a:t>22(</a:t>
            </a:r>
            <a:r>
              <a:rPr kumimoji="1" lang="ko-KR" altLang="en-US" sz="4000" dirty="0">
                <a:solidFill>
                  <a:schemeClr val="accent1"/>
                </a:solidFill>
              </a:rPr>
              <a:t>상수</a:t>
            </a:r>
            <a:r>
              <a:rPr kumimoji="1" lang="en-US" altLang="ko-KR" sz="4000" dirty="0">
                <a:solidFill>
                  <a:schemeClr val="accent1"/>
                </a:solidFill>
              </a:rPr>
              <a:t>)</a:t>
            </a:r>
            <a:endParaRPr kumimoji="1" lang="ko-Kore-US" altLang="en-US" sz="40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447BC-EA67-C940-B192-288A262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96202"/>
            <a:ext cx="4713150" cy="286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9E94-021D-D041-BB09-4547FD18E45B}"/>
              </a:ext>
            </a:extLst>
          </p:cNvPr>
          <p:cNvSpPr txBox="1"/>
          <p:nvPr/>
        </p:nvSpPr>
        <p:spPr>
          <a:xfrm>
            <a:off x="1928191" y="675745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변수의 이해 및 사용하는 방법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6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19" y="218895"/>
            <a:ext cx="21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 선언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6AF847-6543-6847-A86F-501FFB7830B1}"/>
              </a:ext>
            </a:extLst>
          </p:cNvPr>
          <p:cNvSpPr txBox="1"/>
          <p:nvPr/>
        </p:nvSpPr>
        <p:spPr>
          <a:xfrm>
            <a:off x="2022121" y="3044279"/>
            <a:ext cx="3310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kumimoji="1" lang="ko-KR" altLang="en-US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4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kumimoji="1" lang="ko-KR" altLang="en-US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=</a:t>
            </a:r>
            <a:r>
              <a:rPr kumimoji="1" lang="ko-KR" altLang="en-US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4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40;</a:t>
            </a:r>
            <a:endParaRPr kumimoji="1" lang="ko-Kore-US" altLang="en-US" sz="4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3C2FDD-69F0-A542-8CDC-BAEA5594200D}"/>
              </a:ext>
            </a:extLst>
          </p:cNvPr>
          <p:cNvCxnSpPr>
            <a:cxnSpLocks/>
          </p:cNvCxnSpPr>
          <p:nvPr/>
        </p:nvCxnSpPr>
        <p:spPr>
          <a:xfrm flipH="1" flipV="1">
            <a:off x="1719174" y="2540000"/>
            <a:ext cx="359108" cy="628629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A17816-7BFB-2A4D-A564-4BD127E4ECFE}"/>
              </a:ext>
            </a:extLst>
          </p:cNvPr>
          <p:cNvSpPr txBox="1"/>
          <p:nvPr/>
        </p:nvSpPr>
        <p:spPr>
          <a:xfrm>
            <a:off x="1375790" y="215900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ore-US" altLang="en-US" dirty="0"/>
              <a:t>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F823C7-A6B4-CB45-A22F-2C31D6EC7F4E}"/>
              </a:ext>
            </a:extLst>
          </p:cNvPr>
          <p:cNvSpPr txBox="1"/>
          <p:nvPr/>
        </p:nvSpPr>
        <p:spPr>
          <a:xfrm>
            <a:off x="2454034" y="4495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dirty="0"/>
              <a:t>이름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BCB8BD-4B0B-1844-8B82-FA77FB7E1410}"/>
              </a:ext>
            </a:extLst>
          </p:cNvPr>
          <p:cNvCxnSpPr>
            <a:cxnSpLocks/>
          </p:cNvCxnSpPr>
          <p:nvPr/>
        </p:nvCxnSpPr>
        <p:spPr>
          <a:xfrm flipH="1">
            <a:off x="2824642" y="3684576"/>
            <a:ext cx="140238" cy="811224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41ED60-0DD7-AB41-81C9-558B371738FE}"/>
              </a:ext>
            </a:extLst>
          </p:cNvPr>
          <p:cNvSpPr txBox="1"/>
          <p:nvPr/>
        </p:nvSpPr>
        <p:spPr>
          <a:xfrm>
            <a:off x="4643671" y="2482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dirty="0"/>
              <a:t>상수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4D5A7F-448E-B54F-B965-4F4AB2A352F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142032" y="2667136"/>
            <a:ext cx="501639" cy="455848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386A76-AAE2-324F-AC67-1F7E74BCD87B}"/>
              </a:ext>
            </a:extLst>
          </p:cNvPr>
          <p:cNvSpPr txBox="1"/>
          <p:nvPr/>
        </p:nvSpPr>
        <p:spPr>
          <a:xfrm>
            <a:off x="6134837" y="2951946"/>
            <a:ext cx="5311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US" altLang="en-US" sz="2800" dirty="0"/>
              <a:t>정수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저장 하는 변수 </a:t>
            </a:r>
            <a:r>
              <a:rPr kumimoji="1" lang="en-US" altLang="ko-KR" sz="2800" dirty="0" err="1"/>
              <a:t>i</a:t>
            </a:r>
            <a:r>
              <a:rPr kumimoji="1" lang="en-US" altLang="ko-KR" sz="2800" dirty="0"/>
              <a:t> 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선언</a:t>
            </a:r>
            <a:endParaRPr kumimoji="1" lang="en-US" altLang="ko-KR" sz="2800" dirty="0"/>
          </a:p>
          <a:p>
            <a:r>
              <a:rPr kumimoji="1" lang="ko-KR" altLang="en-US" sz="2800" dirty="0"/>
              <a:t> </a:t>
            </a:r>
            <a:r>
              <a:rPr kumimoji="1" lang="en-US" altLang="ko-KR" sz="2800" dirty="0"/>
              <a:t>40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으로</a:t>
            </a:r>
            <a:r>
              <a:rPr kumimoji="1" lang="ko-KR" altLang="en-US" sz="2800" dirty="0"/>
              <a:t> 초기화</a:t>
            </a:r>
            <a:endParaRPr kumimoji="1" lang="ko-Kore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605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19" y="218895"/>
            <a:ext cx="21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DE77ED-1FDA-E343-94C1-DA0465B702CF}"/>
              </a:ext>
            </a:extLst>
          </p:cNvPr>
          <p:cNvSpPr txBox="1"/>
          <p:nvPr/>
        </p:nvSpPr>
        <p:spPr>
          <a:xfrm>
            <a:off x="1018140" y="2521059"/>
            <a:ext cx="5077860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데이터에는 정수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실수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문자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논리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참 또는 거짓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등이 있는데 각각의 데이터를 담을 수 있는 변수의 종류가 다릅니다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그래서 데이터 타입으로 어떤 데이터를 담는 변수인지 표시 합니다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828D-6BC5-284F-83C3-946387EF8BC9}"/>
              </a:ext>
            </a:extLst>
          </p:cNvPr>
          <p:cNvSpPr txBox="1"/>
          <p:nvPr/>
        </p:nvSpPr>
        <p:spPr>
          <a:xfrm>
            <a:off x="6193013" y="317889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타입 </a:t>
            </a:r>
            <a:endParaRPr kumimoji="1" lang="ko-Kore-US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E62DAD4-7D37-DC47-B3BB-2E6298DA8B8B}"/>
              </a:ext>
            </a:extLst>
          </p:cNvPr>
          <p:cNvCxnSpPr>
            <a:stCxn id="2" idx="3"/>
          </p:cNvCxnSpPr>
          <p:nvPr/>
        </p:nvCxnSpPr>
        <p:spPr>
          <a:xfrm flipV="1">
            <a:off x="7637639" y="2827200"/>
            <a:ext cx="624497" cy="536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737D8C-74A9-DF44-9BC2-75076AF20637}"/>
              </a:ext>
            </a:extLst>
          </p:cNvPr>
          <p:cNvSpPr txBox="1"/>
          <p:nvPr/>
        </p:nvSpPr>
        <p:spPr>
          <a:xfrm>
            <a:off x="8200293" y="262947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타입</a:t>
            </a:r>
            <a:endParaRPr kumimoji="1" lang="ko-Kore-US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105F6-9A6F-6241-B03C-0F4CA845FE62}"/>
              </a:ext>
            </a:extLst>
          </p:cNvPr>
          <p:cNvSpPr txBox="1"/>
          <p:nvPr/>
        </p:nvSpPr>
        <p:spPr>
          <a:xfrm>
            <a:off x="8200293" y="38252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래퍼런스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타입</a:t>
            </a:r>
            <a:endParaRPr kumimoji="1" lang="ko-Kore-US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9427722-04B8-0641-A33A-420395218E8D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7637639" y="3363559"/>
            <a:ext cx="56265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BD37A2-F9D1-FF4E-83E6-BA9CAC3A4DDA}"/>
              </a:ext>
            </a:extLst>
          </p:cNvPr>
          <p:cNvSpPr txBox="1"/>
          <p:nvPr/>
        </p:nvSpPr>
        <p:spPr>
          <a:xfrm>
            <a:off x="8323980" y="2943815"/>
            <a:ext cx="3395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boolean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char, byte, short, int, long, float, double</a:t>
            </a:r>
            <a:endParaRPr kumimoji="1" lang="ko-Kore-US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B199FA-868E-E442-95D6-CE3A77D65535}"/>
              </a:ext>
            </a:extLst>
          </p:cNvPr>
          <p:cNvSpPr txBox="1"/>
          <p:nvPr/>
        </p:nvSpPr>
        <p:spPr>
          <a:xfrm>
            <a:off x="8423626" y="4194556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배열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class, interface</a:t>
            </a:r>
            <a:endParaRPr kumimoji="1" lang="ko-Kore-US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43C88973-FE3E-A345-93D6-7FA6EB44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19" y="4786295"/>
            <a:ext cx="4658755" cy="141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87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B7FBD6-184F-044D-BAF3-778D8603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02767"/>
              </p:ext>
            </p:extLst>
          </p:nvPr>
        </p:nvGraphicFramePr>
        <p:xfrm>
          <a:off x="2022119" y="1677927"/>
          <a:ext cx="9208035" cy="1750488"/>
        </p:xfrm>
        <a:graphic>
          <a:graphicData uri="http://schemas.openxmlformats.org/drawingml/2006/table">
            <a:tbl>
              <a:tblPr/>
              <a:tblGrid>
                <a:gridCol w="3069345">
                  <a:extLst>
                    <a:ext uri="{9D8B030D-6E8A-4147-A177-3AD203B41FA5}">
                      <a16:colId xmlns:a16="http://schemas.microsoft.com/office/drawing/2014/main" val="3167718419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3157982970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172909590"/>
                    </a:ext>
                  </a:extLst>
                </a:gridCol>
              </a:tblGrid>
              <a:tr h="257365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타입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메모리의 크기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표현 가능 범위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992834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 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-128 ~ 127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991323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short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 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-32,768 ~ 32,767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007241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int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 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-2,147,483,648~2,147,483,647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412009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long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8 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-9,223,372,036,854,775,808 ~ 9,223,372,036,854,775,807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54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19" y="218895"/>
            <a:ext cx="21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기본타입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FF7699-7E26-944A-AA22-1BDEE554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6378"/>
              </p:ext>
            </p:extLst>
          </p:nvPr>
        </p:nvGraphicFramePr>
        <p:xfrm>
          <a:off x="2022119" y="3912977"/>
          <a:ext cx="9208035" cy="1062990"/>
        </p:xfrm>
        <a:graphic>
          <a:graphicData uri="http://schemas.openxmlformats.org/drawingml/2006/table">
            <a:tbl>
              <a:tblPr/>
              <a:tblGrid>
                <a:gridCol w="3069345">
                  <a:extLst>
                    <a:ext uri="{9D8B030D-6E8A-4147-A177-3AD203B41FA5}">
                      <a16:colId xmlns:a16="http://schemas.microsoft.com/office/drawing/2014/main" val="3167718419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3157982970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172909590"/>
                    </a:ext>
                  </a:extLst>
                </a:gridCol>
              </a:tblGrid>
              <a:tr h="22232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타입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메모리의 크기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표현 가능 범위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992834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float</a:t>
                      </a:r>
                      <a:endParaRPr lang="en-US" sz="1000" dirty="0">
                        <a:effectLst/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4byte</a:t>
                      </a:r>
                      <a:endParaRPr lang="en-US" sz="1000" dirty="0">
                        <a:effectLst/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±(1.40129846432481707e-45 ~ 3.40282346638528860e+38)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991323"/>
                  </a:ext>
                </a:extLst>
              </a:tr>
              <a:tr h="239456"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double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8byte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±(4.94065645841246544e-324d ~ 1.79769313486231570e+308d)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0072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C3E884-FC3C-8E46-8466-58D789EFB9A6}"/>
              </a:ext>
            </a:extLst>
          </p:cNvPr>
          <p:cNvSpPr txBox="1"/>
          <p:nvPr/>
        </p:nvSpPr>
        <p:spPr>
          <a:xfrm>
            <a:off x="1913764" y="354364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실수형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31244-AFC6-7340-A3DA-2BCA4501276F}"/>
              </a:ext>
            </a:extLst>
          </p:cNvPr>
          <p:cNvSpPr txBox="1"/>
          <p:nvPr/>
        </p:nvSpPr>
        <p:spPr>
          <a:xfrm>
            <a:off x="1974677" y="1282381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정수형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2534CE8-2EF9-644B-8492-8076A84B6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1553"/>
              </p:ext>
            </p:extLst>
          </p:nvPr>
        </p:nvGraphicFramePr>
        <p:xfrm>
          <a:off x="2022119" y="5479819"/>
          <a:ext cx="9208035" cy="600527"/>
        </p:xfrm>
        <a:graphic>
          <a:graphicData uri="http://schemas.openxmlformats.org/drawingml/2006/table">
            <a:tbl>
              <a:tblPr/>
              <a:tblGrid>
                <a:gridCol w="3069345">
                  <a:extLst>
                    <a:ext uri="{9D8B030D-6E8A-4147-A177-3AD203B41FA5}">
                      <a16:colId xmlns:a16="http://schemas.microsoft.com/office/drawing/2014/main" val="3167718419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3157982970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172909590"/>
                    </a:ext>
                  </a:extLst>
                </a:gridCol>
              </a:tblGrid>
              <a:tr h="22232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타입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메모리의 크기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1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표현 가능 범위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992834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char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2byte</a:t>
                      </a:r>
                      <a:endParaRPr lang="en-US" sz="1000" dirty="0">
                        <a:effectLst/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모든 유니코드 문자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9913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E205BB-4A16-B944-A50F-D3C65E39A53C}"/>
              </a:ext>
            </a:extLst>
          </p:cNvPr>
          <p:cNvSpPr txBox="1"/>
          <p:nvPr/>
        </p:nvSpPr>
        <p:spPr>
          <a:xfrm>
            <a:off x="1913764" y="5110487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문자형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41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B7FBD6-184F-044D-BAF3-778D8603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18815"/>
              </p:ext>
            </p:extLst>
          </p:nvPr>
        </p:nvGraphicFramePr>
        <p:xfrm>
          <a:off x="2022119" y="1677927"/>
          <a:ext cx="9208035" cy="595002"/>
        </p:xfrm>
        <a:graphic>
          <a:graphicData uri="http://schemas.openxmlformats.org/drawingml/2006/table">
            <a:tbl>
              <a:tblPr/>
              <a:tblGrid>
                <a:gridCol w="3069345">
                  <a:extLst>
                    <a:ext uri="{9D8B030D-6E8A-4147-A177-3AD203B41FA5}">
                      <a16:colId xmlns:a16="http://schemas.microsoft.com/office/drawing/2014/main" val="3167718419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3157982970"/>
                    </a:ext>
                  </a:extLst>
                </a:gridCol>
                <a:gridCol w="3069345">
                  <a:extLst>
                    <a:ext uri="{9D8B030D-6E8A-4147-A177-3AD203B41FA5}">
                      <a16:colId xmlns:a16="http://schemas.microsoft.com/office/drawing/2014/main" val="172909590"/>
                    </a:ext>
                  </a:extLst>
                </a:gridCol>
              </a:tblGrid>
              <a:tr h="257365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타입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메모리의 크기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표현 가능 범위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992834"/>
                  </a:ext>
                </a:extLst>
              </a:tr>
              <a:tr h="337637"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Boolean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 byte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ore-US" sz="1000" dirty="0">
                          <a:effectLst/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true, false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99132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19" y="218895"/>
            <a:ext cx="21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기본타입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131244-AFC6-7340-A3DA-2BCA4501276F}"/>
              </a:ext>
            </a:extLst>
          </p:cNvPr>
          <p:cNvSpPr txBox="1"/>
          <p:nvPr/>
        </p:nvSpPr>
        <p:spPr>
          <a:xfrm>
            <a:off x="1974677" y="128238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논리형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3D77624-4999-CE4F-9A09-CF771645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77" y="2741414"/>
            <a:ext cx="7749258" cy="289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3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19" y="218895"/>
            <a:ext cx="21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상수 선언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6AF847-6543-6847-A86F-501FFB7830B1}"/>
              </a:ext>
            </a:extLst>
          </p:cNvPr>
          <p:cNvSpPr txBox="1"/>
          <p:nvPr/>
        </p:nvSpPr>
        <p:spPr>
          <a:xfrm>
            <a:off x="694464" y="3606087"/>
            <a:ext cx="5638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final</a:t>
            </a:r>
            <a:r>
              <a:rPr kumimoji="1" lang="en-US" altLang="ko-KR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200" dirty="0">
                <a:solidFill>
                  <a:schemeClr val="accent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타입</a:t>
            </a:r>
            <a:r>
              <a:rPr kumimoji="1" lang="ko-KR" altLang="en-US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상수명</a:t>
            </a:r>
            <a:r>
              <a:rPr kumimoji="1" lang="ko-KR" altLang="en-US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R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=</a:t>
            </a:r>
            <a:r>
              <a:rPr kumimoji="1" lang="ko-KR" altLang="en-US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값</a:t>
            </a:r>
            <a:r>
              <a:rPr kumimoji="1" lang="en-US" altLang="ko-KR" sz="3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</a:t>
            </a:r>
            <a:endParaRPr kumimoji="1" lang="ko-Kore-US" altLang="en-US" sz="3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04963-30B1-D54E-8FD8-3E933BC3A87E}"/>
              </a:ext>
            </a:extLst>
          </p:cNvPr>
          <p:cNvSpPr txBox="1"/>
          <p:nvPr/>
        </p:nvSpPr>
        <p:spPr>
          <a:xfrm>
            <a:off x="637141" y="2228219"/>
            <a:ext cx="589749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상수</a:t>
            </a:r>
            <a:r>
              <a:rPr kumimoji="1"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  <a:p>
            <a:endParaRPr kumimoji="1" lang="en-US" altLang="ko-KR" sz="11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프로그램 실행 중에 변경할 수 없는 고정된 값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A63FF0-54D4-EC46-A1B0-09E16B2B41F0}"/>
              </a:ext>
            </a:extLst>
          </p:cNvPr>
          <p:cNvSpPr/>
          <p:nvPr/>
        </p:nvSpPr>
        <p:spPr>
          <a:xfrm>
            <a:off x="6333265" y="1322571"/>
            <a:ext cx="7129622" cy="4429208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class Test {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public static void main(String[] 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args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final double PI = 3.14;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(PI);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     PI = 3.15; //Error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kumimoji="1" lang="en-US" altLang="ko-Kore-US" sz="20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System.out.println</a:t>
            </a: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(PI);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}</a:t>
            </a:r>
          </a:p>
          <a:p>
            <a:pPr>
              <a:lnSpc>
                <a:spcPct val="150000"/>
              </a:lnSpc>
            </a:pPr>
            <a:r>
              <a:rPr kumimoji="1" lang="en-US" altLang="ko-Kore-US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}</a:t>
            </a:r>
            <a:endParaRPr kumimoji="1" lang="ko-Kore-US" altLang="en-US" sz="16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12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223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  <a:p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식별자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E579FD-A85C-0348-8C34-D6F3D8DF7EF5}"/>
              </a:ext>
            </a:extLst>
          </p:cNvPr>
          <p:cNvSpPr txBox="1"/>
          <p:nvPr/>
        </p:nvSpPr>
        <p:spPr>
          <a:xfrm>
            <a:off x="887416" y="1557736"/>
            <a:ext cx="45985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식별자</a:t>
            </a:r>
            <a:r>
              <a:rPr kumimoji="1" lang="en-US" altLang="ko-KR" sz="3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  <a:p>
            <a:endParaRPr kumimoji="1" lang="en-US" altLang="ko-Kore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클래스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변수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상수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메소드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등에 붙이는 이름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02247-4B04-4D4C-9E59-4C493B14C3D3}"/>
              </a:ext>
            </a:extLst>
          </p:cNvPr>
          <p:cNvSpPr txBox="1"/>
          <p:nvPr/>
        </p:nvSpPr>
        <p:spPr>
          <a:xfrm>
            <a:off x="5397021" y="1557736"/>
            <a:ext cx="6426679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원칙</a:t>
            </a:r>
            <a:endParaRPr kumimoji="1"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‘</a:t>
            </a:r>
            <a:r>
              <a:rPr lang="en-US" altLang="ko-KR" sz="1600" dirty="0"/>
              <a:t>@’, ‘#’, ‘!’</a:t>
            </a:r>
            <a:r>
              <a:rPr lang="ko-KR" altLang="en-US" sz="1600" dirty="0"/>
              <a:t>와 같은 특수 문자</a:t>
            </a:r>
            <a:r>
              <a:rPr lang="en-US" altLang="ko-KR" sz="1600" dirty="0"/>
              <a:t>, </a:t>
            </a:r>
            <a:r>
              <a:rPr lang="ko-KR" altLang="en-US" sz="1600" dirty="0"/>
              <a:t>공백 또는 탭은 </a:t>
            </a:r>
            <a:r>
              <a:rPr lang="ko-KR" altLang="en-US" sz="1600" dirty="0" err="1"/>
              <a:t>식별자로</a:t>
            </a:r>
            <a:r>
              <a:rPr lang="ko-KR" altLang="en-US" sz="1600" dirty="0"/>
              <a:t> 사용할 수 없으나 </a:t>
            </a:r>
            <a:r>
              <a:rPr lang="en-US" altLang="ko-KR" sz="1600" dirty="0"/>
              <a:t>‘_’, ‘$’</a:t>
            </a:r>
            <a:r>
              <a:rPr lang="ko-KR" altLang="en-US" sz="1600" dirty="0"/>
              <a:t>는 사용 가능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유니코드 문자 사용 가능</a:t>
            </a:r>
            <a:r>
              <a:rPr lang="en-US" altLang="ko-KR" sz="1600" dirty="0"/>
              <a:t>. </a:t>
            </a:r>
            <a:r>
              <a:rPr lang="ko-KR" altLang="en-US" sz="1600" dirty="0"/>
              <a:t>한글 사용 가능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자바 언어의 키워드는 </a:t>
            </a:r>
            <a:r>
              <a:rPr lang="ko-KR" altLang="en-US" sz="1600" dirty="0" err="1"/>
              <a:t>식별자로</a:t>
            </a:r>
            <a:r>
              <a:rPr lang="ko-KR" altLang="en-US" sz="1600" dirty="0"/>
              <a:t> 사용불가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식별자의 첫 번째 문자로 숫자는 사용불가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‘_’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‘$’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식별자</a:t>
            </a:r>
            <a:r>
              <a:rPr lang="ko-KR" altLang="en-US" sz="1600" dirty="0"/>
              <a:t> 첫 번째 문자로 사용할 수 있으나 일반적으로 잘 사용하지 않는다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불린 </a:t>
            </a:r>
            <a:r>
              <a:rPr lang="ko-KR" altLang="en-US" sz="1600" dirty="0" err="1"/>
              <a:t>리터럴</a:t>
            </a:r>
            <a:r>
              <a:rPr lang="ko-KR" altLang="en-US" sz="1600" dirty="0"/>
              <a:t> </a:t>
            </a:r>
            <a:r>
              <a:rPr lang="en-US" altLang="ko-KR" sz="1600" dirty="0"/>
              <a:t>(true, false)</a:t>
            </a:r>
            <a:r>
              <a:rPr lang="ko-KR" altLang="en-US" sz="1600" dirty="0"/>
              <a:t>과 널 </a:t>
            </a:r>
            <a:r>
              <a:rPr lang="ko-KR" altLang="en-US" sz="1600" dirty="0" err="1"/>
              <a:t>리터럴</a:t>
            </a:r>
            <a:r>
              <a:rPr lang="en-US" altLang="ko-KR" sz="1600" dirty="0"/>
              <a:t>(null)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식별자로</a:t>
            </a:r>
            <a:r>
              <a:rPr lang="ko-KR" altLang="en-US" sz="1600" dirty="0"/>
              <a:t> 사용불가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길이 제한 없음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대소문자 구별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60170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215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프로그래밍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95258"/>
            <a:ext cx="22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식별자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8F21D-B421-054B-B916-2772CACCA700}"/>
              </a:ext>
            </a:extLst>
          </p:cNvPr>
          <p:cNvSpPr txBox="1"/>
          <p:nvPr/>
        </p:nvSpPr>
        <p:spPr>
          <a:xfrm>
            <a:off x="1111176" y="2034987"/>
            <a:ext cx="8059270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		name;</a:t>
            </a:r>
          </a:p>
          <a:p>
            <a:pPr defTabSz="180000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char 	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student_ID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										// '_'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가능</a:t>
            </a:r>
          </a:p>
          <a:p>
            <a:pPr defTabSz="180000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void 	$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func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() { }											// '$'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가능</a:t>
            </a:r>
          </a:p>
          <a:p>
            <a:pPr defTabSz="180000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	Monster3 { } 									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숫자 사용 가능</a:t>
            </a:r>
          </a:p>
          <a:p>
            <a:pPr defTabSz="180000"/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		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whatsyournamemynameiskitae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 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길이 제한 없음</a:t>
            </a:r>
          </a:p>
          <a:p>
            <a:pPr defTabSz="180000"/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		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barChart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 	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barchart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 				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대소문자 구분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barChart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barchart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다름</a:t>
            </a:r>
          </a:p>
          <a:p>
            <a:pPr defTabSz="180000"/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		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가격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; 												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한글 이름 사용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667DA-E3C3-2145-91E0-A803CC80600F}"/>
              </a:ext>
            </a:extLst>
          </p:cNvPr>
          <p:cNvSpPr txBox="1"/>
          <p:nvPr/>
        </p:nvSpPr>
        <p:spPr>
          <a:xfrm>
            <a:off x="1111176" y="4637355"/>
            <a:ext cx="8059270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int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		3Chapter; 										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식별자의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첫문자로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숫자 사용 불가</a:t>
            </a: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	if { } 													//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자바의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예약어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if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불가 </a:t>
            </a: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char 	false; 													// false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 불가</a:t>
            </a: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void 	null() { } 												// null 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불가</a:t>
            </a:r>
          </a:p>
          <a:p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class 	%</a:t>
            </a:r>
            <a:r>
              <a:rPr lang="en-US" altLang="ko-KR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calc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{ } 											// '%'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특수문자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C088E-CD4C-E549-A09A-6E1917ADB220}"/>
              </a:ext>
            </a:extLst>
          </p:cNvPr>
          <p:cNvSpPr txBox="1"/>
          <p:nvPr/>
        </p:nvSpPr>
        <p:spPr>
          <a:xfrm>
            <a:off x="1111176" y="1534312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사용 가능한 예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7AFED-FDF5-8A4B-A7FD-F18FA46E183F}"/>
              </a:ext>
            </a:extLst>
          </p:cNvPr>
          <p:cNvSpPr txBox="1"/>
          <p:nvPr/>
        </p:nvSpPr>
        <p:spPr>
          <a:xfrm>
            <a:off x="1111175" y="4046801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잘못된 예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01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B754286-DCD5-1040-958D-FB57379777A9}"/>
              </a:ext>
            </a:extLst>
          </p:cNvPr>
          <p:cNvSpPr>
            <a:spLocks/>
          </p:cNvSpPr>
          <p:nvPr/>
        </p:nvSpPr>
        <p:spPr>
          <a:xfrm>
            <a:off x="4978894" y="1987427"/>
            <a:ext cx="2234212" cy="2234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End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6E7F-4ECF-0F4C-B3FF-3505B67C5FB2}"/>
              </a:ext>
            </a:extLst>
          </p:cNvPr>
          <p:cNvSpPr txBox="1"/>
          <p:nvPr/>
        </p:nvSpPr>
        <p:spPr>
          <a:xfrm>
            <a:off x="4978891" y="4670976"/>
            <a:ext cx="223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1DB6CDA-0248-EB42-BA2A-EFCDE6CFE661}"/>
              </a:ext>
            </a:extLst>
          </p:cNvPr>
          <p:cNvCxnSpPr>
            <a:cxnSpLocks/>
          </p:cNvCxnSpPr>
          <p:nvPr/>
        </p:nvCxnSpPr>
        <p:spPr>
          <a:xfrm>
            <a:off x="4978894" y="5402774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45D7F2E-E893-6B49-90AD-6BA199F2EADF}"/>
              </a:ext>
            </a:extLst>
          </p:cNvPr>
          <p:cNvCxnSpPr>
            <a:cxnSpLocks/>
          </p:cNvCxnSpPr>
          <p:nvPr/>
        </p:nvCxnSpPr>
        <p:spPr>
          <a:xfrm>
            <a:off x="4978894" y="4339287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6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하나 알아두자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F4FDC8-85E2-C54F-80F3-0FB40B4C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65" y="2816681"/>
            <a:ext cx="4059243" cy="1323313"/>
          </a:xfrm>
          <a:prstGeom prst="rect">
            <a:avLst/>
          </a:prstGeom>
        </p:spPr>
      </p:pic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id="{FA3D94D1-4778-8B4F-8090-90EFAD00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9" y="2085908"/>
            <a:ext cx="1248531" cy="1248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2652C-1C4C-1D4F-A521-EB8EC9400C98}"/>
              </a:ext>
            </a:extLst>
          </p:cNvPr>
          <p:cNvSpPr txBox="1"/>
          <p:nvPr/>
        </p:nvSpPr>
        <p:spPr>
          <a:xfrm>
            <a:off x="6627393" y="2596943"/>
            <a:ext cx="5142577" cy="176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009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endParaRPr kumimoji="1" lang="en-US" altLang="ko-KR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ORACLE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회사가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Sun Microsystems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인수 합병</a:t>
            </a:r>
            <a:r>
              <a:rPr kumimoji="1"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kumimoji="1" lang="ko-Kore-US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0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</a:t>
            </a:r>
            <a:endParaRPr kumimoji="1"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C3718-DB75-364F-8C27-E84AF2199C70}"/>
              </a:ext>
            </a:extLst>
          </p:cNvPr>
          <p:cNvSpPr txBox="1"/>
          <p:nvPr/>
        </p:nvSpPr>
        <p:spPr>
          <a:xfrm>
            <a:off x="2022121" y="614869"/>
            <a:ext cx="153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개발환경 구축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id="{FA3D94D1-4778-8B4F-8090-90EFAD00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121" y="2134435"/>
            <a:ext cx="2473679" cy="2473679"/>
          </a:xfrm>
          <a:prstGeom prst="rect">
            <a:avLst/>
          </a:prstGeom>
        </p:spPr>
      </p:pic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00AFAFF9-3CD2-4348-ACB4-148EE246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262" y="2723325"/>
            <a:ext cx="3927231" cy="141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1CFD1-63C2-114E-8B23-076F73BF4600}"/>
              </a:ext>
            </a:extLst>
          </p:cNvPr>
          <p:cNvSpPr txBox="1"/>
          <p:nvPr/>
        </p:nvSpPr>
        <p:spPr>
          <a:xfrm>
            <a:off x="2592335" y="532393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Language</a:t>
            </a:r>
            <a:endParaRPr kumimoji="1" lang="ko-Kore-US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F1B9E-0559-6340-BC83-B861EC243236}"/>
              </a:ext>
            </a:extLst>
          </p:cNvPr>
          <p:cNvSpPr txBox="1"/>
          <p:nvPr/>
        </p:nvSpPr>
        <p:spPr>
          <a:xfrm>
            <a:off x="8369843" y="5370101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</a:t>
            </a:r>
          </a:p>
          <a:p>
            <a:pPr algn="ctr"/>
            <a:r>
              <a:rPr kumimoji="1" lang="en-US" altLang="ko-Kore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통합개발환경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en-US" altLang="ko-Kore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70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-1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6E1D978-BE7A-B34A-843F-83E8A6C1C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18" b="29732"/>
          <a:stretch/>
        </p:blipFill>
        <p:spPr>
          <a:xfrm>
            <a:off x="878542" y="1710461"/>
            <a:ext cx="8604801" cy="3652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CA1FE-BC9F-A243-A71A-98BBA2FC626D}"/>
              </a:ext>
            </a:extLst>
          </p:cNvPr>
          <p:cNvSpPr txBox="1"/>
          <p:nvPr/>
        </p:nvSpPr>
        <p:spPr>
          <a:xfrm>
            <a:off x="7645579" y="1641255"/>
            <a:ext cx="3675528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US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구글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검색창에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오라클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검색 후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오라클 페이지 접속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95E3B2-79C5-7C49-8A31-ECF768C23560}"/>
              </a:ext>
            </a:extLst>
          </p:cNvPr>
          <p:cNvCxnSpPr>
            <a:cxnSpLocks/>
          </p:cNvCxnSpPr>
          <p:nvPr/>
        </p:nvCxnSpPr>
        <p:spPr>
          <a:xfrm flipH="1">
            <a:off x="5656731" y="2287586"/>
            <a:ext cx="1988848" cy="627094"/>
          </a:xfrm>
          <a:prstGeom prst="straightConnector1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FD97D5-06E0-DE4A-802B-484522E96145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331692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C94D1EE-B25B-9047-8EEA-F676B8F33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71"/>
          <a:stretch/>
        </p:blipFill>
        <p:spPr>
          <a:xfrm>
            <a:off x="162634" y="2111890"/>
            <a:ext cx="9965942" cy="2428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7642629" y="5118521"/>
            <a:ext cx="2241663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상단바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지원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H="1" flipV="1">
            <a:off x="5532699" y="2416237"/>
            <a:ext cx="2109930" cy="2770791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6A81AB-8260-7243-8721-3EC8F90EC456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384936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854E02B-2075-FF42-B1A2-08801C5B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6" r="11156" b="54375"/>
          <a:stretch/>
        </p:blipFill>
        <p:spPr>
          <a:xfrm>
            <a:off x="867394" y="1682491"/>
            <a:ext cx="9346500" cy="33802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2420472" y="5335578"/>
            <a:ext cx="3675528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＂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소프트웨어 다운로드</a:t>
            </a:r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＂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V="1">
            <a:off x="6096000" y="3429000"/>
            <a:ext cx="2109930" cy="1906929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6BE24A-9390-F145-B728-D80CC29689D8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202016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2EE64E-8CD4-D648-A806-B9DC5423C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055" r="257"/>
          <a:stretch/>
        </p:blipFill>
        <p:spPr>
          <a:xfrm>
            <a:off x="964095" y="1316025"/>
            <a:ext cx="8381504" cy="47586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DE1DE1-CC51-6545-A7DF-CC77AA7B231A}"/>
              </a:ext>
            </a:extLst>
          </p:cNvPr>
          <p:cNvSpPr/>
          <p:nvPr/>
        </p:nvSpPr>
        <p:spPr>
          <a:xfrm>
            <a:off x="0" y="101246"/>
            <a:ext cx="1928191" cy="1063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6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kumimoji="1" lang="ko-Kore-US" altLang="en-US" sz="6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9012-D56B-3B42-B33E-1B6BFC71CF7A}"/>
              </a:ext>
            </a:extLst>
          </p:cNvPr>
          <p:cNvSpPr txBox="1"/>
          <p:nvPr/>
        </p:nvSpPr>
        <p:spPr>
          <a:xfrm>
            <a:off x="2022121" y="218895"/>
            <a:ext cx="180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591C89B-2BFD-9943-8777-4025D084F38A}"/>
              </a:ext>
            </a:extLst>
          </p:cNvPr>
          <p:cNvCxnSpPr>
            <a:cxnSpLocks/>
          </p:cNvCxnSpPr>
          <p:nvPr/>
        </p:nvCxnSpPr>
        <p:spPr>
          <a:xfrm>
            <a:off x="2069563" y="1164733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2AC0EDE-2B6B-4F49-A704-812B7F57C6B0}"/>
              </a:ext>
            </a:extLst>
          </p:cNvPr>
          <p:cNvCxnSpPr>
            <a:cxnSpLocks/>
          </p:cNvCxnSpPr>
          <p:nvPr/>
        </p:nvCxnSpPr>
        <p:spPr>
          <a:xfrm>
            <a:off x="2069563" y="101246"/>
            <a:ext cx="223421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8CB996-B010-424B-8310-46604FD7DEF0}"/>
              </a:ext>
            </a:extLst>
          </p:cNvPr>
          <p:cNvSpPr txBox="1"/>
          <p:nvPr/>
        </p:nvSpPr>
        <p:spPr>
          <a:xfrm>
            <a:off x="9694985" y="2555576"/>
            <a:ext cx="1711570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”Java＂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클릭</a:t>
            </a:r>
            <a:endParaRPr kumimoji="1" lang="ko-Kore-US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81C6B2-5EC8-124A-AD4C-A374352E4E11}"/>
              </a:ext>
            </a:extLst>
          </p:cNvPr>
          <p:cNvCxnSpPr>
            <a:cxnSpLocks/>
          </p:cNvCxnSpPr>
          <p:nvPr/>
        </p:nvCxnSpPr>
        <p:spPr>
          <a:xfrm flipH="1">
            <a:off x="2121877" y="2924908"/>
            <a:ext cx="7573109" cy="2617067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317C0D-3D29-6349-B867-51B5A3A8F616}"/>
              </a:ext>
            </a:extLst>
          </p:cNvPr>
          <p:cNvSpPr txBox="1"/>
          <p:nvPr/>
        </p:nvSpPr>
        <p:spPr>
          <a:xfrm>
            <a:off x="2022121" y="614869"/>
            <a:ext cx="164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자바 환경 구축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(JAVA)</a:t>
            </a:r>
          </a:p>
        </p:txBody>
      </p:sp>
    </p:spTree>
    <p:extLst>
      <p:ext uri="{BB962C8B-B14F-4D97-AF65-F5344CB8AC3E}">
        <p14:creationId xmlns:p14="http://schemas.microsoft.com/office/powerpoint/2010/main" val="109779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1445</Words>
  <Application>Microsoft Macintosh PowerPoint</Application>
  <PresentationFormat>와이드스크린</PresentationFormat>
  <Paragraphs>348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Calibri</vt:lpstr>
      <vt:lpstr>Nanum Gothic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남명준</dc:creator>
  <cp:lastModifiedBy>남명준</cp:lastModifiedBy>
  <cp:revision>52</cp:revision>
  <dcterms:created xsi:type="dcterms:W3CDTF">2020-08-03T02:47:16Z</dcterms:created>
  <dcterms:modified xsi:type="dcterms:W3CDTF">2020-08-11T10:06:00Z</dcterms:modified>
</cp:coreProperties>
</file>